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5"/>
  </p:notesMasterIdLst>
  <p:sldIdLst>
    <p:sldId id="256" r:id="rId2"/>
    <p:sldId id="274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283" r:id="rId11"/>
    <p:sldId id="284" r:id="rId12"/>
    <p:sldId id="286" r:id="rId13"/>
    <p:sldId id="28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20C363-C5CC-43E7-83CE-3A650F2A2C68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842896-8606-4D43-B4E0-F7AA2F38B5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638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6101704A-1C20-4229-8ABF-39E6247AEE78}" type="slidenum">
              <a:rPr lang="en-US" smtClean="0">
                <a:solidFill>
                  <a:prstClr val="black"/>
                </a:solidFill>
              </a:rPr>
              <a:pPr eaLnBrk="1" hangingPunct="1"/>
              <a:t>13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040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DFBAE-97E4-44E9-9164-9500F96C3B28}" type="datetime1">
              <a:rPr lang="en-US" smtClean="0"/>
              <a:pPr/>
              <a:t>10/16/2016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D187-CFDD-4620-A908-7522105602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78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9C482-EE8D-4779-9707-E454D39D57E4}" type="datetime1">
              <a:rPr lang="en-US" smtClean="0"/>
              <a:pPr/>
              <a:t>10/16/2016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D187-CFDD-4620-A908-7522105602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80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FB1D2-9C3D-46DE-AC21-FCD7BA47A68C}" type="datetime1">
              <a:rPr lang="en-US" smtClean="0"/>
              <a:pPr/>
              <a:t>10/16/2016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D187-CFDD-4620-A908-7522105602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31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9CEEF-F67A-443C-986F-B5D746525977}" type="datetime1">
              <a:rPr lang="en-US" smtClean="0"/>
              <a:pPr/>
              <a:t>10/16/2016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D187-CFDD-4620-A908-7522105602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516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E529A-70C4-446E-AF36-D4C8DEF72AAD}" type="datetime1">
              <a:rPr lang="en-US" smtClean="0"/>
              <a:pPr/>
              <a:t>10/16/2016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D187-CFDD-4620-A908-7522105602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91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141F4-4038-4787-A3F5-889E6F7B5124}" type="datetime1">
              <a:rPr lang="en-US" smtClean="0"/>
              <a:pPr/>
              <a:t>10/16/2016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D187-CFDD-4620-A908-7522105602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526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26DA3-25BB-4713-9287-67BB30227FE0}" type="datetime1">
              <a:rPr lang="en-US" smtClean="0"/>
              <a:pPr/>
              <a:t>10/16/2016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D187-CFDD-4620-A908-7522105602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37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7A40A-1046-466D-ADAC-0413DC167201}" type="datetime1">
              <a:rPr lang="en-US" smtClean="0"/>
              <a:pPr/>
              <a:t>10/16/2016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D187-CFDD-4620-A908-7522105602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655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254D8-67F1-42B5-94F0-061AA586F562}" type="datetime1">
              <a:rPr lang="en-US" smtClean="0"/>
              <a:pPr/>
              <a:t>10/16/2016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D187-CFDD-4620-A908-7522105602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230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B84AC-63F7-403C-ADC4-ACD8B8AC8B7A}" type="datetime1">
              <a:rPr lang="en-US" smtClean="0"/>
              <a:pPr/>
              <a:t>10/16/2016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D187-CFDD-4620-A908-7522105602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723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FC8D5-3F32-4601-AC07-2DDC7BD530B4}" type="datetime1">
              <a:rPr lang="en-US" smtClean="0"/>
              <a:pPr/>
              <a:t>10/16/2016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D187-CFDD-4620-A908-7522105602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324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A54382-7158-49A3-ACC9-B6306075F420}" type="datetime1">
              <a:rPr lang="en-US" smtClean="0"/>
              <a:pPr/>
              <a:t>10/16/2016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FD187-CFDD-4620-A908-7522105602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723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054225"/>
            <a:ext cx="8458200" cy="1222375"/>
          </a:xfrm>
        </p:spPr>
        <p:txBody>
          <a:bodyPr>
            <a:noAutofit/>
          </a:bodyPr>
          <a:lstStyle/>
          <a:p>
            <a:pPr algn="ctr"/>
            <a:r>
              <a:rPr lang="en-US" sz="4400" b="1" dirty="0" smtClean="0"/>
              <a:t> </a:t>
            </a: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6600" b="1" dirty="0" smtClean="0"/>
              <a:t>GIT </a:t>
            </a:r>
            <a:r>
              <a:rPr lang="en-US" sz="6600" b="1" dirty="0" smtClean="0"/>
              <a:t>HORMONES</a:t>
            </a:r>
            <a:endParaRPr lang="en-US" sz="6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886200"/>
            <a:ext cx="8458200" cy="914400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Lecture Physiology </a:t>
            </a:r>
            <a:endParaRPr lang="en-US" sz="2800" dirty="0" smtClean="0"/>
          </a:p>
          <a:p>
            <a:pPr algn="ctr"/>
            <a:r>
              <a:rPr lang="en-US" sz="2800" dirty="0" smtClean="0"/>
              <a:t>Dr. </a:t>
            </a:r>
            <a:r>
              <a:rPr lang="en-US" sz="2800" dirty="0"/>
              <a:t>M</a:t>
            </a:r>
            <a:r>
              <a:rPr lang="en-US" sz="2800" dirty="0" smtClean="0"/>
              <a:t>ujeeb Ahmed Shaikh</a:t>
            </a:r>
          </a:p>
          <a:p>
            <a:pPr algn="ctr"/>
            <a:r>
              <a:rPr lang="en-US" sz="2800" dirty="0" smtClean="0"/>
              <a:t>Dr.Mohammed Sharique Ahmed Quadri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D187-CFDD-4620-A908-75221056022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D187-CFDD-4620-A908-752210560225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1447800" y="-1"/>
            <a:ext cx="5567751" cy="6858001"/>
            <a:chOff x="1447800" y="-1"/>
            <a:chExt cx="5567751" cy="685800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520" t="4444" b="9343"/>
            <a:stretch/>
          </p:blipFill>
          <p:spPr>
            <a:xfrm>
              <a:off x="1447800" y="-1"/>
              <a:ext cx="2592080" cy="6858001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1400" y="0"/>
              <a:ext cx="3434151" cy="6858000"/>
            </a:xfrm>
            <a:prstGeom prst="rect">
              <a:avLst/>
            </a:prstGeom>
          </p:spPr>
        </p:pic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D187-CFDD-4620-A908-75221056022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04800" y="228600"/>
            <a:ext cx="8458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u="sng" dirty="0" smtClean="0"/>
              <a:t>REMINDER REGARDING GIT ENZYMES</a:t>
            </a:r>
            <a:endParaRPr lang="en-US" sz="4000" dirty="0"/>
          </a:p>
        </p:txBody>
      </p:sp>
      <p:pic>
        <p:nvPicPr>
          <p:cNvPr id="1026" name="Picture 2" descr="D:\MCST 2013\SHERWOOD 7 LECTURES (2010)\Media\Image_Library\chapter16\16t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00" y="304800"/>
            <a:ext cx="8964613" cy="624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3200"/>
            <a:ext cx="8229600" cy="1143000"/>
          </a:xfrm>
        </p:spPr>
        <p:txBody>
          <a:bodyPr/>
          <a:lstStyle/>
          <a:p>
            <a:r>
              <a:rPr lang="en-US" b="1" dirty="0" smtClean="0"/>
              <a:t>Thank you</a:t>
            </a:r>
            <a:endParaRPr lang="en-US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D187-CFDD-4620-A908-752210560225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kern="12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References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 anchor="ctr"/>
          <a:lstStyle/>
          <a:p>
            <a:pPr eaLnBrk="1" hangingPunct="1"/>
            <a:r>
              <a:rPr lang="en-US" smtClean="0">
                <a:latin typeface="Calibri" pitchFamily="34" charset="0"/>
                <a:cs typeface="Calibri" pitchFamily="34" charset="0"/>
              </a:rPr>
              <a:t>Human physiology by Lauralee Sherwood, seventh edition</a:t>
            </a:r>
          </a:p>
          <a:p>
            <a:pPr eaLnBrk="1" hangingPunct="1"/>
            <a:r>
              <a:rPr lang="en-US" smtClean="0">
                <a:latin typeface="Calibri" pitchFamily="34" charset="0"/>
                <a:cs typeface="Calibri" pitchFamily="34" charset="0"/>
              </a:rPr>
              <a:t>Text book physiology by Guyton &amp;Hall,11</a:t>
            </a:r>
            <a:r>
              <a:rPr lang="en-US" baseline="30000" smtClean="0">
                <a:latin typeface="Calibri" pitchFamily="34" charset="0"/>
                <a:cs typeface="Calibri" pitchFamily="34" charset="0"/>
              </a:rPr>
              <a:t>th</a:t>
            </a:r>
            <a:r>
              <a:rPr lang="en-US" smtClean="0">
                <a:latin typeface="Calibri" pitchFamily="34" charset="0"/>
                <a:cs typeface="Calibri" pitchFamily="34" charset="0"/>
              </a:rPr>
              <a:t> edition</a:t>
            </a:r>
          </a:p>
          <a:p>
            <a:pPr eaLnBrk="1" hangingPunct="1"/>
            <a:r>
              <a:rPr lang="en-US" smtClean="0">
                <a:latin typeface="Calibri" pitchFamily="34" charset="0"/>
                <a:cs typeface="Calibri" pitchFamily="34" charset="0"/>
              </a:rPr>
              <a:t>Text book of physiology by Linda .s contanzo,third edition</a:t>
            </a:r>
          </a:p>
          <a:p>
            <a:pPr eaLnBrk="1" hangingPunct="1"/>
            <a:endParaRPr lang="en-US" smtClean="0">
              <a:latin typeface="Calibri" pitchFamily="34" charset="0"/>
              <a:cs typeface="Calibri" pitchFamily="34" charset="0"/>
            </a:endParaRPr>
          </a:p>
          <a:p>
            <a:pPr eaLnBrk="1" hangingPunct="1"/>
            <a:endParaRPr lang="en-US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67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en-US" b="1" u="sng" dirty="0" smtClean="0"/>
              <a:t>2.  OVERVIEW OF GASTRO-INTESTINAL HORMONES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 will discuss the following hormones:</a:t>
            </a:r>
          </a:p>
          <a:p>
            <a:pPr>
              <a:buFontTx/>
              <a:buChar char="-"/>
            </a:pPr>
            <a:r>
              <a:rPr lang="en-US" dirty="0" smtClean="0"/>
              <a:t>Gastrin</a:t>
            </a:r>
          </a:p>
          <a:p>
            <a:pPr>
              <a:buFontTx/>
              <a:buChar char="-"/>
            </a:pPr>
            <a:r>
              <a:rPr lang="en-US" dirty="0" smtClean="0"/>
              <a:t>Secretin</a:t>
            </a:r>
          </a:p>
          <a:p>
            <a:pPr>
              <a:buFontTx/>
              <a:buChar char="-"/>
            </a:pPr>
            <a:r>
              <a:rPr lang="en-US" dirty="0" smtClean="0"/>
              <a:t>CCK</a:t>
            </a:r>
          </a:p>
          <a:p>
            <a:pPr>
              <a:buFontTx/>
              <a:buChar char="-"/>
            </a:pPr>
            <a:r>
              <a:rPr lang="en-US" dirty="0" smtClean="0"/>
              <a:t>Motilin</a:t>
            </a:r>
          </a:p>
          <a:p>
            <a:pPr>
              <a:buFontTx/>
              <a:buChar char="-"/>
            </a:pPr>
            <a:r>
              <a:rPr lang="en-US" dirty="0" smtClean="0"/>
              <a:t>Somatostatin</a:t>
            </a:r>
          </a:p>
          <a:p>
            <a:pPr>
              <a:buFontTx/>
              <a:buChar char="-"/>
            </a:pPr>
            <a:r>
              <a:rPr lang="en-US" dirty="0" smtClean="0"/>
              <a:t>GIP</a:t>
            </a:r>
          </a:p>
          <a:p>
            <a:pPr>
              <a:buFontTx/>
              <a:buChar char="-"/>
            </a:pPr>
            <a:r>
              <a:rPr lang="en-US" dirty="0" smtClean="0"/>
              <a:t>VIP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D187-CFDD-4620-A908-75221056022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GASTRIN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Produced by G-cells in the stomach.</a:t>
            </a:r>
          </a:p>
          <a:p>
            <a:r>
              <a:rPr lang="en-US" dirty="0" smtClean="0"/>
              <a:t>Stimulates the release of HCL and Pepsinogen in the stomach.</a:t>
            </a:r>
          </a:p>
          <a:p>
            <a:r>
              <a:rPr lang="en-US" dirty="0" smtClean="0"/>
              <a:t>Increases gastric motility.</a:t>
            </a:r>
          </a:p>
          <a:p>
            <a:r>
              <a:rPr lang="en-US" dirty="0" smtClean="0"/>
              <a:t>Increases ileal motility .</a:t>
            </a:r>
          </a:p>
          <a:p>
            <a:r>
              <a:rPr lang="en-US" dirty="0" smtClean="0"/>
              <a:t>Relaxes Ileocecal Sphincter.</a:t>
            </a:r>
          </a:p>
          <a:p>
            <a:r>
              <a:rPr lang="en-US" dirty="0" smtClean="0"/>
              <a:t>Induces mass movements in colon [because to help the contents moving through GIT on arrival of new meal in the stomach].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D187-CFDD-4620-A908-75221056022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SECRETIN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Secretin is released from small intestine when stomach acid contents come to duodenum.</a:t>
            </a:r>
          </a:p>
          <a:p>
            <a:pPr>
              <a:buFont typeface="Wingdings" pitchFamily="2" charset="2"/>
              <a:buChar char="§"/>
            </a:pPr>
            <a:r>
              <a:rPr lang="en-US" b="1" u="sng" dirty="0" smtClean="0"/>
              <a:t>Functions </a:t>
            </a:r>
          </a:p>
          <a:p>
            <a:r>
              <a:rPr lang="en-US" dirty="0" smtClean="0"/>
              <a:t>It inhibits gastric emptying to delay the acid contents of stomach to enter in the duodenum.</a:t>
            </a:r>
          </a:p>
          <a:p>
            <a:r>
              <a:rPr lang="en-US" dirty="0" smtClean="0"/>
              <a:t>It inhibits gastric secretion.</a:t>
            </a:r>
          </a:p>
          <a:p>
            <a:r>
              <a:rPr lang="en-US" dirty="0" smtClean="0"/>
              <a:t>It acts on pancreatic duct to produce large volume of watery, NaHCO</a:t>
            </a:r>
            <a:r>
              <a:rPr lang="en-US" sz="1800" b="1" dirty="0" smtClean="0"/>
              <a:t>3</a:t>
            </a:r>
            <a:r>
              <a:rPr lang="en-US" dirty="0" smtClean="0"/>
              <a:t> secretion.</a:t>
            </a:r>
          </a:p>
          <a:p>
            <a:r>
              <a:rPr lang="en-US" dirty="0" smtClean="0"/>
              <a:t>It stimulates the secretion of NaHCO</a:t>
            </a:r>
            <a:r>
              <a:rPr lang="en-US" sz="1900" b="1" dirty="0" smtClean="0"/>
              <a:t>3</a:t>
            </a:r>
            <a:r>
              <a:rPr lang="en-US" dirty="0" smtClean="0"/>
              <a:t> rich bile in the liver by acting on the bile ducts.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D187-CFDD-4620-A908-75221056022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CCK [Cholecystokinin]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CCK is released from the duodenum in response  mainly to fat, to a lesser extent to protein products.</a:t>
            </a:r>
          </a:p>
          <a:p>
            <a:r>
              <a:rPr lang="en-US" b="1" dirty="0" smtClean="0"/>
              <a:t>Actions of </a:t>
            </a:r>
            <a:r>
              <a:rPr lang="en-US" b="1" dirty="0" smtClean="0"/>
              <a:t>CCK </a:t>
            </a:r>
            <a:endParaRPr lang="en-US" b="1" dirty="0" smtClean="0"/>
          </a:p>
          <a:p>
            <a:pPr marL="971550" lvl="1" indent="-571500">
              <a:buFont typeface="+mj-lt"/>
              <a:buAutoNum type="romanUcPeriod"/>
            </a:pPr>
            <a:r>
              <a:rPr lang="en-US" dirty="0" smtClean="0"/>
              <a:t>Inhibition </a:t>
            </a:r>
            <a:r>
              <a:rPr lang="en-US" dirty="0" smtClean="0"/>
              <a:t>of </a:t>
            </a:r>
            <a:r>
              <a:rPr lang="en-US" dirty="0" smtClean="0"/>
              <a:t> gastric motility </a:t>
            </a:r>
            <a:r>
              <a:rPr lang="en-US" dirty="0" smtClean="0"/>
              <a:t>and secretion</a:t>
            </a:r>
          </a:p>
          <a:p>
            <a:pPr marL="971550" lvl="1" indent="-571500">
              <a:buFont typeface="+mj-lt"/>
              <a:buAutoNum type="romanUcPeriod"/>
            </a:pPr>
            <a:r>
              <a:rPr lang="en-US" dirty="0" smtClean="0"/>
              <a:t>Stimulates </a:t>
            </a:r>
            <a:r>
              <a:rPr lang="en-US" dirty="0" smtClean="0"/>
              <a:t>pancreatic Acinar cells to secrete pancreatic enzymes [amylase, lipase, Trypsinogen, Chymotrypsinogen].</a:t>
            </a:r>
          </a:p>
          <a:p>
            <a:pPr marL="971550" lvl="1" indent="-571500">
              <a:buFont typeface="+mj-lt"/>
              <a:buAutoNum type="romanUcPeriod"/>
            </a:pPr>
            <a:r>
              <a:rPr lang="en-US" dirty="0" smtClean="0"/>
              <a:t>It </a:t>
            </a:r>
            <a:r>
              <a:rPr lang="en-US" dirty="0" smtClean="0"/>
              <a:t>causes contraction of gall-bladder and relaxation of sphincter of </a:t>
            </a:r>
            <a:r>
              <a:rPr lang="en-US" dirty="0" err="1" smtClean="0"/>
              <a:t>Oddi</a:t>
            </a:r>
            <a:r>
              <a:rPr lang="en-US" dirty="0" smtClean="0"/>
              <a:t>.</a:t>
            </a:r>
          </a:p>
          <a:p>
            <a:pPr marL="971550" lvl="1" indent="-571500">
              <a:buFont typeface="+mj-lt"/>
              <a:buAutoNum type="romanUcPeriod"/>
            </a:pPr>
            <a:r>
              <a:rPr lang="en-US" dirty="0" smtClean="0"/>
              <a:t>Regulator of food intake (key role in satiety)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D187-CFDD-4620-A908-75221056022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MOTILIN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polypeptide and secreted by entrochromaffin cells and Mo cells in the stomach, small intestine and colon.</a:t>
            </a:r>
          </a:p>
          <a:p>
            <a:r>
              <a:rPr lang="en-US" dirty="0" smtClean="0"/>
              <a:t>It causes contraction of smooth muscles in the stomach and intestine.</a:t>
            </a:r>
          </a:p>
          <a:p>
            <a:r>
              <a:rPr lang="en-US" dirty="0" smtClean="0"/>
              <a:t>It level increases during inter-digestive state and controls GIT motility between the meals.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D187-CFDD-4620-A908-75221056022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SOMATOSTATIN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secreted by D-Cells in pancreatic islets and by similar D-cells in GIT mucosa.</a:t>
            </a:r>
          </a:p>
          <a:p>
            <a:r>
              <a:rPr lang="en-US" dirty="0" smtClean="0"/>
              <a:t>Somatostatin inhibits secretion of Gastrin, VIP, GIP, Secretin and Motilin.</a:t>
            </a:r>
          </a:p>
          <a:p>
            <a:r>
              <a:rPr lang="en-US" dirty="0" smtClean="0"/>
              <a:t>Somatostatin secretion is stimulated by acid in the lumen of intestine.</a:t>
            </a:r>
          </a:p>
          <a:p>
            <a:r>
              <a:rPr lang="en-US" dirty="0" smtClean="0"/>
              <a:t>It acts probably in a paracrine fashion.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D187-CFDD-4620-A908-75221056022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en-US" b="1" u="sng" dirty="0" smtClean="0"/>
              <a:t>GIP [Glucose Dependent Insulinotorphic Peptide]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4837"/>
            <a:ext cx="8229600" cy="4525963"/>
          </a:xfrm>
        </p:spPr>
        <p:txBody>
          <a:bodyPr/>
          <a:lstStyle/>
          <a:p>
            <a:r>
              <a:rPr lang="en-US" dirty="0" smtClean="0"/>
              <a:t>GIP is released from the duodenum.</a:t>
            </a:r>
          </a:p>
          <a:p>
            <a:r>
              <a:rPr lang="en-US" dirty="0" smtClean="0"/>
              <a:t>GIP </a:t>
            </a:r>
            <a:r>
              <a:rPr lang="en-US" dirty="0" smtClean="0"/>
              <a:t>stimulates </a:t>
            </a:r>
            <a:r>
              <a:rPr lang="en-US" dirty="0" smtClean="0"/>
              <a:t> </a:t>
            </a:r>
            <a:r>
              <a:rPr lang="en-US" dirty="0" smtClean="0"/>
              <a:t>release of insulin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Stimulated by presence of meal specially glucose GIP stimulates insulin release .</a:t>
            </a:r>
            <a:endParaRPr lang="en-US" dirty="0" smtClean="0"/>
          </a:p>
          <a:p>
            <a:r>
              <a:rPr lang="en-US" dirty="0" smtClean="0"/>
              <a:t>Inhibits gastric motility </a:t>
            </a:r>
          </a:p>
          <a:p>
            <a:pPr lvl="1"/>
            <a:r>
              <a:rPr lang="en-US" dirty="0" smtClean="0"/>
              <a:t>before it was called Gastric Inhibitory Peptide [this role is minimum].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D187-CFDD-4620-A908-75221056022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/>
              <a:t>VIP [Vasoactive Intestinal Peptide]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VIP is found in nerves in the GIT.</a:t>
            </a:r>
          </a:p>
          <a:p>
            <a:r>
              <a:rPr lang="en-US" dirty="0" smtClean="0"/>
              <a:t>It stimulates intestinal secretion of electrolytes and water.</a:t>
            </a:r>
          </a:p>
          <a:p>
            <a:r>
              <a:rPr lang="en-US" dirty="0" smtClean="0"/>
              <a:t>Other action – relaxation of intestinal smooth muscle including sphincters.</a:t>
            </a:r>
          </a:p>
          <a:p>
            <a:r>
              <a:rPr lang="en-US" dirty="0"/>
              <a:t>I</a:t>
            </a:r>
            <a:r>
              <a:rPr lang="en-US" dirty="0" smtClean="0"/>
              <a:t>nhibition of gastric acid secretion.</a:t>
            </a:r>
          </a:p>
          <a:p>
            <a:r>
              <a:rPr lang="en-US" dirty="0" smtClean="0"/>
              <a:t>It potentiates the action of acetylcholine in salivary glands.</a:t>
            </a:r>
          </a:p>
          <a:p>
            <a:r>
              <a:rPr lang="en-US" dirty="0" smtClean="0"/>
              <a:t>VIP is also found in brain, blood, autonomic nerves.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D187-CFDD-4620-A908-75221056022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</TotalTime>
  <Words>485</Words>
  <Application>Microsoft Office PowerPoint</Application>
  <PresentationFormat>On-screen Show (4:3)</PresentationFormat>
  <Paragraphs>76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  GIT HORMONES</vt:lpstr>
      <vt:lpstr>2.  OVERVIEW OF GASTRO-INTESTINAL HORMONES</vt:lpstr>
      <vt:lpstr>GASTRIN</vt:lpstr>
      <vt:lpstr>SECRETIN</vt:lpstr>
      <vt:lpstr>CCK [Cholecystokinin]</vt:lpstr>
      <vt:lpstr>MOTILIN</vt:lpstr>
      <vt:lpstr>SOMATOSTATIN</vt:lpstr>
      <vt:lpstr>GIP [Glucose Dependent Insulinotorphic Peptide]</vt:lpstr>
      <vt:lpstr>VIP [Vasoactive Intestinal Peptide]</vt:lpstr>
      <vt:lpstr>PowerPoint Presentation</vt:lpstr>
      <vt:lpstr>PowerPoint Presentation</vt:lpstr>
      <vt:lpstr>Thank you</vt:lpstr>
      <vt:lpstr>References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LARGE INTESTINE</dc:title>
  <dc:creator>Dr.Zahoor Ali</dc:creator>
  <cp:lastModifiedBy>Mohammed Quadri</cp:lastModifiedBy>
  <cp:revision>79</cp:revision>
  <dcterms:created xsi:type="dcterms:W3CDTF">2012-02-24T20:08:58Z</dcterms:created>
  <dcterms:modified xsi:type="dcterms:W3CDTF">2016-10-16T12:13:15Z</dcterms:modified>
</cp:coreProperties>
</file>